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sldIdLst>
    <p:sldId id="267" r:id="rId2"/>
    <p:sldId id="256" r:id="rId3"/>
    <p:sldId id="258" r:id="rId4"/>
    <p:sldId id="259" r:id="rId5"/>
    <p:sldId id="260" r:id="rId6"/>
    <p:sldId id="263" r:id="rId7"/>
    <p:sldId id="264" r:id="rId8"/>
    <p:sldId id="268" r:id="rId9"/>
    <p:sldId id="266" r:id="rId10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 varScale="1">
        <p:scale>
          <a:sx n="98" d="100"/>
          <a:sy n="98" d="100"/>
        </p:scale>
        <p:origin x="18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0DAFD-6011-4140-B261-813963E94ED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0"/>
      <dgm:spPr/>
    </dgm:pt>
    <dgm:pt modelId="{9AD7A3C4-315B-4096-B1F6-6AC2C131662B}" type="pres">
      <dgm:prSet presAssocID="{09D0DAFD-6011-4140-B261-813963E94ED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E4A8DA4-450D-4F6D-99F0-C349052E55F1}" type="presOf" srcId="{09D0DAFD-6011-4140-B261-813963E94EDC}" destId="{9AD7A3C4-315B-4096-B1F6-6AC2C131662B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D315-57F0-4A30-BE42-364A501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51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B54F1-BDC3-4FA4-A403-A5B2BA969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7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C93AA-3923-4F3C-89FE-4E1ED0CA1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91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B115-4970-485D-84D7-2A6D9292A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3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CABB-2822-4DB8-B9DB-DA0F3F29B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56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4B8F6-35F5-4B18-8FE3-D795E4C00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0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A64A0-F92E-42C4-BC2F-A1FE3ED20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2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EE7D7-EFF5-4C47-84EE-5798AF12F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5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87FE-8EB5-4358-9B47-869925D8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1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F50CA1-72CB-4E33-BA50-BD4F6B72A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24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20BA-FAAA-4BD0-AD82-3354BC6B7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67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cap="all" spc="200" baseline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6808D-8AFD-44ED-BDE9-1F53C20D3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47" r:id="rId2"/>
    <p:sldLayoutId id="2147484455" r:id="rId3"/>
    <p:sldLayoutId id="2147484448" r:id="rId4"/>
    <p:sldLayoutId id="2147484449" r:id="rId5"/>
    <p:sldLayoutId id="2147484450" r:id="rId6"/>
    <p:sldLayoutId id="2147484451" r:id="rId7"/>
    <p:sldLayoutId id="2147484456" r:id="rId8"/>
    <p:sldLayoutId id="2147484457" r:id="rId9"/>
    <p:sldLayoutId id="2147484452" r:id="rId10"/>
    <p:sldLayoutId id="21474844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2076450" y="2816225"/>
            <a:ext cx="838200" cy="446088"/>
          </a:xfrm>
          <a:prstGeom prst="rect">
            <a:avLst/>
          </a:prstGeom>
          <a:solidFill>
            <a:srgbClr val="B3AC8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56075" y="641350"/>
            <a:ext cx="1303338" cy="16779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409825" y="673100"/>
            <a:ext cx="265113" cy="239713"/>
          </a:xfrm>
          <a:prstGeom prst="ellipse">
            <a:avLst/>
          </a:prstGeom>
          <a:solidFill>
            <a:srgbClr val="F55C1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</a:p>
        </p:txBody>
      </p:sp>
      <p:sp>
        <p:nvSpPr>
          <p:cNvPr id="27" name="Rectangle 26"/>
          <p:cNvSpPr/>
          <p:nvPr/>
        </p:nvSpPr>
        <p:spPr>
          <a:xfrm rot="16200000">
            <a:off x="5104606" y="2378869"/>
            <a:ext cx="1522413" cy="231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Doors to Cafeteria B</a:t>
            </a:r>
          </a:p>
        </p:txBody>
      </p:sp>
      <p:sp>
        <p:nvSpPr>
          <p:cNvPr id="6150" name="TextBox 28"/>
          <p:cNvSpPr txBox="1">
            <a:spLocks noChangeArrowheads="1"/>
          </p:cNvSpPr>
          <p:nvPr/>
        </p:nvSpPr>
        <p:spPr bwMode="auto">
          <a:xfrm>
            <a:off x="2640013" y="706438"/>
            <a:ext cx="739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/>
              <a:t>+ (2) chamois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7725" y="1857375"/>
            <a:ext cx="369888" cy="363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152" name="TextBox 16"/>
          <p:cNvSpPr txBox="1">
            <a:spLocks noChangeArrowheads="1"/>
          </p:cNvSpPr>
          <p:nvPr/>
        </p:nvSpPr>
        <p:spPr bwMode="auto">
          <a:xfrm>
            <a:off x="4610100" y="1857375"/>
            <a:ext cx="5445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>
                <a:latin typeface="Arial Narrow" panose="020B0606020202030204" pitchFamily="34" charset="0"/>
              </a:rPr>
              <a:t>Podium</a:t>
            </a:r>
          </a:p>
          <a:p>
            <a:r>
              <a:rPr lang="en-US" altLang="en-US" sz="800" b="1">
                <a:latin typeface="Arial Narrow" panose="020B0606020202030204" pitchFamily="34" charset="0"/>
              </a:rPr>
              <a:t>(Epson)</a:t>
            </a:r>
          </a:p>
        </p:txBody>
      </p:sp>
      <p:sp>
        <p:nvSpPr>
          <p:cNvPr id="107" name="Oval 106"/>
          <p:cNvSpPr/>
          <p:nvPr/>
        </p:nvSpPr>
        <p:spPr>
          <a:xfrm>
            <a:off x="2916238" y="3638550"/>
            <a:ext cx="265112" cy="239713"/>
          </a:xfrm>
          <a:prstGeom prst="ellipse">
            <a:avLst/>
          </a:prstGeom>
          <a:solidFill>
            <a:srgbClr val="F55C1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</a:p>
        </p:txBody>
      </p:sp>
      <p:sp>
        <p:nvSpPr>
          <p:cNvPr id="108" name="Oval 107"/>
          <p:cNvSpPr/>
          <p:nvPr/>
        </p:nvSpPr>
        <p:spPr>
          <a:xfrm>
            <a:off x="460375" y="1212850"/>
            <a:ext cx="265113" cy="249238"/>
          </a:xfrm>
          <a:prstGeom prst="ellipse">
            <a:avLst/>
          </a:prstGeom>
          <a:solidFill>
            <a:srgbClr val="F55C1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</a:p>
        </p:txBody>
      </p:sp>
      <p:sp>
        <p:nvSpPr>
          <p:cNvPr id="113" name="Rectangle 112"/>
          <p:cNvSpPr/>
          <p:nvPr/>
        </p:nvSpPr>
        <p:spPr>
          <a:xfrm rot="16200000">
            <a:off x="1377156" y="-454818"/>
            <a:ext cx="3413125" cy="53355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sp>
        <p:nvSpPr>
          <p:cNvPr id="114" name="Rectangle 113"/>
          <p:cNvSpPr/>
          <p:nvPr/>
        </p:nvSpPr>
        <p:spPr>
          <a:xfrm rot="16200000">
            <a:off x="-896144" y="2221707"/>
            <a:ext cx="2479675" cy="109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dirty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6157" name="TextBox 114"/>
          <p:cNvSpPr txBox="1">
            <a:spLocks noChangeArrowheads="1"/>
          </p:cNvSpPr>
          <p:nvPr/>
        </p:nvSpPr>
        <p:spPr bwMode="auto">
          <a:xfrm>
            <a:off x="1822450" y="2181225"/>
            <a:ext cx="736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 u="sng">
                <a:solidFill>
                  <a:srgbClr val="FF0000"/>
                </a:solidFill>
              </a:rPr>
              <a:t>Station #1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257300" y="3703638"/>
            <a:ext cx="1581150" cy="214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/>
              <a:t>Cafeteria B Lunch Line</a:t>
            </a:r>
          </a:p>
        </p:txBody>
      </p:sp>
      <p:sp>
        <p:nvSpPr>
          <p:cNvPr id="6159" name="TextBox 116"/>
          <p:cNvSpPr txBox="1">
            <a:spLocks noChangeArrowheads="1"/>
          </p:cNvSpPr>
          <p:nvPr/>
        </p:nvSpPr>
        <p:spPr bwMode="auto">
          <a:xfrm rot="-5400000">
            <a:off x="211932" y="769144"/>
            <a:ext cx="741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/>
              <a:t>+ (2) chamois</a:t>
            </a:r>
          </a:p>
        </p:txBody>
      </p:sp>
      <p:sp>
        <p:nvSpPr>
          <p:cNvPr id="6160" name="TextBox 117"/>
          <p:cNvSpPr txBox="1">
            <a:spLocks noChangeArrowheads="1"/>
          </p:cNvSpPr>
          <p:nvPr/>
        </p:nvSpPr>
        <p:spPr bwMode="auto">
          <a:xfrm>
            <a:off x="3149600" y="3665538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/>
              <a:t>+(2) chamois</a:t>
            </a:r>
          </a:p>
        </p:txBody>
      </p:sp>
      <p:sp>
        <p:nvSpPr>
          <p:cNvPr id="6161" name="TextBox 9"/>
          <p:cNvSpPr txBox="1">
            <a:spLocks noChangeArrowheads="1"/>
          </p:cNvSpPr>
          <p:nvPr/>
        </p:nvSpPr>
        <p:spPr bwMode="auto">
          <a:xfrm>
            <a:off x="4156075" y="604838"/>
            <a:ext cx="1303338" cy="231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0">
                <a:solidFill>
                  <a:schemeClr val="bg1"/>
                </a:solidFill>
                <a:latin typeface="Arial Narrow" panose="020B0606020202030204" pitchFamily="34" charset="0"/>
              </a:rPr>
              <a:t>Portable Projector Screen</a:t>
            </a:r>
          </a:p>
        </p:txBody>
      </p:sp>
      <p:sp>
        <p:nvSpPr>
          <p:cNvPr id="6162" name="TextBox 65"/>
          <p:cNvSpPr txBox="1">
            <a:spLocks noChangeArrowheads="1"/>
          </p:cNvSpPr>
          <p:nvPr/>
        </p:nvSpPr>
        <p:spPr bwMode="auto">
          <a:xfrm>
            <a:off x="4129088" y="909638"/>
            <a:ext cx="133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 Narrow" panose="020B0606020202030204" pitchFamily="34" charset="0"/>
              </a:rPr>
              <a:t>Students will take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 Narrow" panose="020B0606020202030204" pitchFamily="34" charset="0"/>
              </a:rPr>
              <a:t> shoes off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 Narrow" panose="020B0606020202030204" pitchFamily="34" charset="0"/>
              </a:rPr>
              <a:t>and sit here for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 Narrow" panose="020B0606020202030204" pitchFamily="34" charset="0"/>
              </a:rPr>
              <a:t> Pollock Intro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 Narrow" panose="020B0606020202030204" pitchFamily="34" charset="0"/>
              </a:rPr>
              <a:t>and then return here after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Arial Narrow" panose="020B0606020202030204" pitchFamily="34" charset="0"/>
              </a:rPr>
              <a:t>project to clean up</a:t>
            </a:r>
            <a:r>
              <a:rPr lang="en-US" altLang="en-US" sz="80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2930525" y="2819400"/>
            <a:ext cx="838200" cy="446088"/>
          </a:xfrm>
          <a:prstGeom prst="rect">
            <a:avLst/>
          </a:prstGeom>
          <a:solidFill>
            <a:srgbClr val="B3AC8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 flipH="1">
            <a:off x="3257550" y="2890838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 flipH="1">
            <a:off x="3249613" y="3084513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 flipH="1">
            <a:off x="2457450" y="3086100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 flipH="1">
            <a:off x="2443163" y="2890838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168" name="TextBox 141"/>
          <p:cNvSpPr txBox="1">
            <a:spLocks noChangeArrowheads="1"/>
          </p:cNvSpPr>
          <p:nvPr/>
        </p:nvSpPr>
        <p:spPr bwMode="auto">
          <a:xfrm>
            <a:off x="3765550" y="2992438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 u="sng">
                <a:solidFill>
                  <a:srgbClr val="FF0000"/>
                </a:solidFill>
              </a:rPr>
              <a:t>Station #3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3471863" y="3108325"/>
            <a:ext cx="192087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7" name="Rounded Rectangle 146"/>
          <p:cNvSpPr/>
          <p:nvPr/>
        </p:nvSpPr>
        <p:spPr>
          <a:xfrm>
            <a:off x="3482975" y="2900363"/>
            <a:ext cx="192088" cy="1031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8" name="Rounded Rectangle 147"/>
          <p:cNvSpPr/>
          <p:nvPr/>
        </p:nvSpPr>
        <p:spPr>
          <a:xfrm>
            <a:off x="2994025" y="2881313"/>
            <a:ext cx="192088" cy="1031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9" name="Rounded Rectangle 148"/>
          <p:cNvSpPr/>
          <p:nvPr/>
        </p:nvSpPr>
        <p:spPr>
          <a:xfrm>
            <a:off x="2990850" y="3076575"/>
            <a:ext cx="192088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2166938" y="2889250"/>
            <a:ext cx="192087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2" name="Rounded Rectangle 151"/>
          <p:cNvSpPr/>
          <p:nvPr/>
        </p:nvSpPr>
        <p:spPr>
          <a:xfrm>
            <a:off x="2638425" y="2887663"/>
            <a:ext cx="192088" cy="1031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3" name="Rounded Rectangle 152"/>
          <p:cNvSpPr/>
          <p:nvPr/>
        </p:nvSpPr>
        <p:spPr>
          <a:xfrm>
            <a:off x="2166938" y="3082925"/>
            <a:ext cx="192087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527800" y="752475"/>
            <a:ext cx="430213" cy="265113"/>
          </a:xfrm>
          <a:prstGeom prst="rect">
            <a:avLst/>
          </a:prstGeom>
          <a:solidFill>
            <a:srgbClr val="B3AC8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>
                <a:solidFill>
                  <a:schemeClr val="tx1"/>
                </a:solidFill>
              </a:rPr>
              <a:t>Tarps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757988" y="1204913"/>
            <a:ext cx="192087" cy="1031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178" name="AutoShape 2" descr="Image result for solo c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" name="Rectangle 92"/>
          <p:cNvSpPr/>
          <p:nvPr/>
        </p:nvSpPr>
        <p:spPr>
          <a:xfrm>
            <a:off x="2089150" y="1816100"/>
            <a:ext cx="1476375" cy="355600"/>
          </a:xfrm>
          <a:prstGeom prst="rect">
            <a:avLst/>
          </a:prstGeom>
          <a:solidFill>
            <a:srgbClr val="B3AC83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2089150" y="1462088"/>
            <a:ext cx="1489075" cy="355600"/>
          </a:xfrm>
          <a:prstGeom prst="rect">
            <a:avLst/>
          </a:prstGeom>
          <a:solidFill>
            <a:srgbClr val="B3AC83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2101850" y="1101725"/>
            <a:ext cx="1476375" cy="355600"/>
          </a:xfrm>
          <a:prstGeom prst="rect">
            <a:avLst/>
          </a:prstGeom>
          <a:solidFill>
            <a:srgbClr val="B3AC83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2444750" y="1393825"/>
            <a:ext cx="787400" cy="46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00" dirty="0">
                <a:solidFill>
                  <a:schemeClr val="tx1"/>
                </a:solidFill>
                <a:latin typeface="Arial Narrow" panose="020B0606020202030204" pitchFamily="34" charset="0"/>
              </a:rPr>
              <a:t>4’x8’ Class Pollock</a:t>
            </a:r>
          </a:p>
        </p:txBody>
      </p:sp>
      <p:sp>
        <p:nvSpPr>
          <p:cNvPr id="98" name="Rectangle 97"/>
          <p:cNvSpPr/>
          <p:nvPr/>
        </p:nvSpPr>
        <p:spPr>
          <a:xfrm rot="16200000">
            <a:off x="683419" y="1351756"/>
            <a:ext cx="838200" cy="446088"/>
          </a:xfrm>
          <a:prstGeom prst="rect">
            <a:avLst/>
          </a:prstGeom>
          <a:solidFill>
            <a:srgbClr val="B3AC8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 rot="5400000">
            <a:off x="685007" y="2223294"/>
            <a:ext cx="838200" cy="446087"/>
          </a:xfrm>
          <a:prstGeom prst="rect">
            <a:avLst/>
          </a:prstGeom>
          <a:solidFill>
            <a:srgbClr val="B3AC83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" name="Rounded Rectangle 101"/>
          <p:cNvSpPr/>
          <p:nvPr/>
        </p:nvSpPr>
        <p:spPr>
          <a:xfrm>
            <a:off x="2647950" y="3068638"/>
            <a:ext cx="192088" cy="1031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-198437" y="2171700"/>
            <a:ext cx="1385888" cy="1539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Heat Register</a:t>
            </a:r>
          </a:p>
        </p:txBody>
      </p:sp>
      <p:sp>
        <p:nvSpPr>
          <p:cNvPr id="161" name="Rounded Rectangle 160"/>
          <p:cNvSpPr/>
          <p:nvPr/>
        </p:nvSpPr>
        <p:spPr>
          <a:xfrm rot="5400000">
            <a:off x="901700" y="1311275"/>
            <a:ext cx="192088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" name="Rounded Rectangle 102"/>
          <p:cNvSpPr/>
          <p:nvPr/>
        </p:nvSpPr>
        <p:spPr>
          <a:xfrm rot="5400000">
            <a:off x="1098550" y="1303338"/>
            <a:ext cx="192087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4" name="Rounded Rectangle 103"/>
          <p:cNvSpPr/>
          <p:nvPr/>
        </p:nvSpPr>
        <p:spPr>
          <a:xfrm rot="5400000">
            <a:off x="908050" y="1766888"/>
            <a:ext cx="192087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5" name="Rounded Rectangle 104"/>
          <p:cNvSpPr/>
          <p:nvPr/>
        </p:nvSpPr>
        <p:spPr>
          <a:xfrm rot="5400000">
            <a:off x="1106488" y="1758950"/>
            <a:ext cx="192088" cy="1031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6" name="Rounded Rectangle 105"/>
          <p:cNvSpPr/>
          <p:nvPr/>
        </p:nvSpPr>
        <p:spPr>
          <a:xfrm rot="5400000">
            <a:off x="914400" y="2606675"/>
            <a:ext cx="192088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2" name="Rounded Rectangle 111"/>
          <p:cNvSpPr/>
          <p:nvPr/>
        </p:nvSpPr>
        <p:spPr>
          <a:xfrm rot="5400000">
            <a:off x="1104900" y="2593975"/>
            <a:ext cx="192088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3" name="Rounded Rectangle 162"/>
          <p:cNvSpPr/>
          <p:nvPr/>
        </p:nvSpPr>
        <p:spPr>
          <a:xfrm rot="5400000">
            <a:off x="901700" y="2171700"/>
            <a:ext cx="192088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0" name="Rounded Rectangle 169"/>
          <p:cNvSpPr/>
          <p:nvPr/>
        </p:nvSpPr>
        <p:spPr>
          <a:xfrm rot="5400000">
            <a:off x="1114425" y="2163763"/>
            <a:ext cx="192087" cy="1031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 flipH="1">
            <a:off x="1131888" y="2365375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 flipH="1">
            <a:off x="947738" y="2357438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 flipH="1">
            <a:off x="955675" y="1552575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 flipH="1">
            <a:off x="1135063" y="1552575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199" name="TextBox 179"/>
          <p:cNvSpPr txBox="1">
            <a:spLocks noChangeArrowheads="1"/>
          </p:cNvSpPr>
          <p:nvPr/>
        </p:nvSpPr>
        <p:spPr bwMode="auto">
          <a:xfrm>
            <a:off x="717550" y="2878138"/>
            <a:ext cx="736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 b="1" u="sng">
                <a:solidFill>
                  <a:srgbClr val="FF0000"/>
                </a:solidFill>
              </a:rPr>
              <a:t>Station #2</a:t>
            </a:r>
          </a:p>
        </p:txBody>
      </p:sp>
      <p:sp>
        <p:nvSpPr>
          <p:cNvPr id="123" name="Rectangle 122"/>
          <p:cNvSpPr/>
          <p:nvPr/>
        </p:nvSpPr>
        <p:spPr>
          <a:xfrm flipH="1">
            <a:off x="2225675" y="1214438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 flipH="1">
            <a:off x="3300413" y="1238250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 flipH="1">
            <a:off x="2239963" y="1882775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 flipH="1">
            <a:off x="3276600" y="1916113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 flipH="1">
            <a:off x="2752725" y="1927225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 flipH="1">
            <a:off x="2740025" y="1195388"/>
            <a:ext cx="130175" cy="123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680200" y="1439863"/>
            <a:ext cx="293688" cy="293687"/>
          </a:xfrm>
          <a:prstGeom prst="ellipse">
            <a:avLst/>
          </a:prstGeom>
          <a:solidFill>
            <a:srgbClr val="F55C1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5340350" y="3049588"/>
            <a:ext cx="3575050" cy="3292475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Rectangle 167"/>
          <p:cNvSpPr/>
          <p:nvPr/>
        </p:nvSpPr>
        <p:spPr>
          <a:xfrm flipH="1">
            <a:off x="6807200" y="1919288"/>
            <a:ext cx="130175" cy="125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209" name="TextBox 6"/>
          <p:cNvSpPr txBox="1">
            <a:spLocks noChangeArrowheads="1"/>
          </p:cNvSpPr>
          <p:nvPr/>
        </p:nvSpPr>
        <p:spPr bwMode="auto">
          <a:xfrm>
            <a:off x="409575" y="4657725"/>
            <a:ext cx="41878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/>
              <a:t>Park Elementary</a:t>
            </a:r>
          </a:p>
          <a:p>
            <a:pPr algn="ctr"/>
            <a:r>
              <a:rPr lang="en-US" altLang="en-US" sz="1600" u="sng"/>
              <a:t>Kindergarten Art Ambassador</a:t>
            </a:r>
          </a:p>
          <a:p>
            <a:pPr algn="ctr"/>
            <a:endParaRPr lang="en-US" altLang="en-US" sz="1200">
              <a:latin typeface="Arial Black" panose="020B0A04020102020204" pitchFamily="34" charset="0"/>
            </a:endParaRPr>
          </a:p>
          <a:p>
            <a:pPr algn="ctr"/>
            <a:r>
              <a:rPr lang="en-US" altLang="en-US" sz="2400">
                <a:latin typeface="Arial Black" panose="020B0A04020102020204" pitchFamily="34" charset="0"/>
              </a:rPr>
              <a:t>VOLUNTEERS</a:t>
            </a:r>
          </a:p>
          <a:p>
            <a:pPr algn="ctr"/>
            <a:endParaRPr lang="en-US" altLang="en-US" sz="1000"/>
          </a:p>
          <a:p>
            <a:pPr algn="ctr"/>
            <a:r>
              <a:rPr lang="en-US" altLang="en-US" sz="1600"/>
              <a:t>Cafeteria B Room Layout &amp; Set-Up Pyramid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653213" y="3973513"/>
            <a:ext cx="966787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232525" y="4799013"/>
            <a:ext cx="18446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772150" y="5576888"/>
            <a:ext cx="2762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13" name="TextBox 28672"/>
          <p:cNvSpPr txBox="1">
            <a:spLocks noChangeArrowheads="1"/>
          </p:cNvSpPr>
          <p:nvPr/>
        </p:nvSpPr>
        <p:spPr bwMode="auto">
          <a:xfrm>
            <a:off x="6877050" y="3465513"/>
            <a:ext cx="503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/>
              <a:t>Place</a:t>
            </a:r>
          </a:p>
          <a:p>
            <a:pPr algn="ctr"/>
            <a:r>
              <a:rPr lang="en-US" altLang="en-US" sz="1000"/>
              <a:t>tarps</a:t>
            </a:r>
          </a:p>
        </p:txBody>
      </p:sp>
      <p:cxnSp>
        <p:nvCxnSpPr>
          <p:cNvPr id="144" name="Straight Connector 143"/>
          <p:cNvCxnSpPr/>
          <p:nvPr/>
        </p:nvCxnSpPr>
        <p:spPr>
          <a:xfrm flipH="1" flipV="1">
            <a:off x="7115175" y="3968750"/>
            <a:ext cx="14288" cy="815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6657975" y="4824413"/>
            <a:ext cx="1588" cy="728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6172200" y="5576888"/>
            <a:ext cx="0" cy="7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7556500" y="4799013"/>
            <a:ext cx="1588" cy="750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7056438" y="5602288"/>
            <a:ext cx="0" cy="722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7986713" y="5565775"/>
            <a:ext cx="6350" cy="744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0" name="TextBox 28696"/>
          <p:cNvSpPr txBox="1">
            <a:spLocks noChangeArrowheads="1"/>
          </p:cNvSpPr>
          <p:nvPr/>
        </p:nvSpPr>
        <p:spPr bwMode="auto">
          <a:xfrm>
            <a:off x="6510338" y="4156075"/>
            <a:ext cx="5683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/>
              <a:t>Pour</a:t>
            </a:r>
          </a:p>
          <a:p>
            <a:pPr algn="ctr"/>
            <a:r>
              <a:rPr lang="en-US" altLang="en-US" sz="1000"/>
              <a:t>Paint </a:t>
            </a:r>
          </a:p>
          <a:p>
            <a:pPr algn="ctr"/>
            <a:r>
              <a:rPr lang="en-US" altLang="en-US" sz="1000"/>
              <a:t>only 2”</a:t>
            </a:r>
          </a:p>
        </p:txBody>
      </p:sp>
      <p:sp>
        <p:nvSpPr>
          <p:cNvPr id="6221" name="TextBox 28697"/>
          <p:cNvSpPr txBox="1">
            <a:spLocks noChangeArrowheads="1"/>
          </p:cNvSpPr>
          <p:nvPr/>
        </p:nvSpPr>
        <p:spPr bwMode="auto">
          <a:xfrm>
            <a:off x="7156450" y="4170363"/>
            <a:ext cx="685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900"/>
              <a:t>Make</a:t>
            </a:r>
          </a:p>
          <a:p>
            <a:pPr algn="ctr"/>
            <a:r>
              <a:rPr lang="en-US" altLang="en-US" sz="900"/>
              <a:t>(14)</a:t>
            </a:r>
          </a:p>
          <a:p>
            <a:pPr algn="ctr"/>
            <a:r>
              <a:rPr lang="en-US" altLang="en-US" sz="900"/>
              <a:t>Art Boxes</a:t>
            </a:r>
          </a:p>
        </p:txBody>
      </p:sp>
      <p:sp>
        <p:nvSpPr>
          <p:cNvPr id="6222" name="TextBox 28700"/>
          <p:cNvSpPr txBox="1">
            <a:spLocks noChangeArrowheads="1"/>
          </p:cNvSpPr>
          <p:nvPr/>
        </p:nvSpPr>
        <p:spPr bwMode="auto">
          <a:xfrm>
            <a:off x="5986463" y="4940300"/>
            <a:ext cx="622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/>
              <a:t>Place </a:t>
            </a:r>
          </a:p>
          <a:p>
            <a:pPr algn="ctr"/>
            <a:r>
              <a:rPr lang="en-US" altLang="en-US" sz="1000"/>
              <a:t>Banana</a:t>
            </a:r>
          </a:p>
          <a:p>
            <a:pPr algn="ctr"/>
            <a:r>
              <a:rPr lang="en-US" altLang="en-US" sz="1000"/>
              <a:t> Boxes</a:t>
            </a:r>
          </a:p>
        </p:txBody>
      </p:sp>
      <p:sp>
        <p:nvSpPr>
          <p:cNvPr id="6223" name="TextBox 156"/>
          <p:cNvSpPr txBox="1">
            <a:spLocks noChangeArrowheads="1"/>
          </p:cNvSpPr>
          <p:nvPr/>
        </p:nvSpPr>
        <p:spPr bwMode="auto">
          <a:xfrm>
            <a:off x="6635750" y="4857750"/>
            <a:ext cx="900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/>
              <a:t>Put</a:t>
            </a:r>
          </a:p>
          <a:p>
            <a:pPr algn="ctr"/>
            <a:r>
              <a:rPr lang="en-US" altLang="en-US" sz="1000"/>
              <a:t>Water in</a:t>
            </a:r>
          </a:p>
          <a:p>
            <a:pPr algn="ctr"/>
            <a:r>
              <a:rPr lang="en-US" altLang="en-US" sz="1000"/>
              <a:t>Home Depot</a:t>
            </a:r>
          </a:p>
          <a:p>
            <a:pPr algn="ctr"/>
            <a:r>
              <a:rPr lang="en-US" altLang="en-US" sz="1000"/>
              <a:t> Buckets</a:t>
            </a:r>
          </a:p>
        </p:txBody>
      </p:sp>
      <p:sp>
        <p:nvSpPr>
          <p:cNvPr id="6224" name="TextBox 157"/>
          <p:cNvSpPr txBox="1">
            <a:spLocks noChangeArrowheads="1"/>
          </p:cNvSpPr>
          <p:nvPr/>
        </p:nvSpPr>
        <p:spPr bwMode="auto">
          <a:xfrm>
            <a:off x="7654925" y="4956175"/>
            <a:ext cx="539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/>
              <a:t>Place </a:t>
            </a:r>
          </a:p>
          <a:p>
            <a:pPr algn="ctr"/>
            <a:r>
              <a:rPr lang="en-US" altLang="en-US" sz="1000"/>
              <a:t>Tinted</a:t>
            </a:r>
          </a:p>
          <a:p>
            <a:pPr algn="ctr"/>
            <a:r>
              <a:rPr lang="en-US" altLang="en-US" sz="1000"/>
              <a:t>Glues</a:t>
            </a:r>
          </a:p>
        </p:txBody>
      </p:sp>
      <p:sp>
        <p:nvSpPr>
          <p:cNvPr id="6225" name="TextBox 158"/>
          <p:cNvSpPr txBox="1">
            <a:spLocks noChangeArrowheads="1"/>
          </p:cNvSpPr>
          <p:nvPr/>
        </p:nvSpPr>
        <p:spPr bwMode="auto">
          <a:xfrm>
            <a:off x="5546725" y="5727700"/>
            <a:ext cx="6524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/>
              <a:t>Place</a:t>
            </a:r>
          </a:p>
          <a:p>
            <a:pPr algn="ctr"/>
            <a:r>
              <a:rPr lang="en-US" altLang="en-US" sz="1000"/>
              <a:t>  Station</a:t>
            </a:r>
          </a:p>
          <a:p>
            <a:pPr algn="ctr"/>
            <a:r>
              <a:rPr lang="en-US" altLang="en-US" sz="1000"/>
              <a:t>TOOLS</a:t>
            </a:r>
          </a:p>
        </p:txBody>
      </p:sp>
      <p:sp>
        <p:nvSpPr>
          <p:cNvPr id="6226" name="TextBox 159"/>
          <p:cNvSpPr txBox="1">
            <a:spLocks noChangeArrowheads="1"/>
          </p:cNvSpPr>
          <p:nvPr/>
        </p:nvSpPr>
        <p:spPr bwMode="auto">
          <a:xfrm>
            <a:off x="7110413" y="5619750"/>
            <a:ext cx="831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/>
              <a:t>Artists</a:t>
            </a:r>
          </a:p>
          <a:p>
            <a:pPr algn="ctr"/>
            <a:r>
              <a:rPr lang="en-US" altLang="en-US" sz="1000"/>
              <a:t>Canvas </a:t>
            </a:r>
          </a:p>
          <a:p>
            <a:pPr algn="ctr"/>
            <a:r>
              <a:rPr lang="en-US" altLang="en-US" sz="1000"/>
              <a:t>Boards</a:t>
            </a:r>
          </a:p>
          <a:p>
            <a:pPr algn="ctr"/>
            <a:r>
              <a:rPr lang="en-US" altLang="en-US" sz="1000" b="1"/>
              <a:t> </a:t>
            </a:r>
            <a:r>
              <a:rPr lang="en-US" altLang="en-US" sz="1000" b="1">
                <a:solidFill>
                  <a:srgbClr val="FF0000"/>
                </a:solidFill>
              </a:rPr>
              <a:t>Station #2</a:t>
            </a:r>
          </a:p>
        </p:txBody>
      </p:sp>
      <p:sp>
        <p:nvSpPr>
          <p:cNvPr id="6227" name="TextBox 166"/>
          <p:cNvSpPr txBox="1">
            <a:spLocks noChangeArrowheads="1"/>
          </p:cNvSpPr>
          <p:nvPr/>
        </p:nvSpPr>
        <p:spPr bwMode="auto">
          <a:xfrm>
            <a:off x="7964488" y="5616575"/>
            <a:ext cx="79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/>
              <a:t>White</a:t>
            </a:r>
          </a:p>
          <a:p>
            <a:pPr algn="ctr"/>
            <a:r>
              <a:rPr lang="en-US" altLang="en-US" sz="1000"/>
              <a:t>Office</a:t>
            </a:r>
          </a:p>
          <a:p>
            <a:pPr algn="ctr"/>
            <a:r>
              <a:rPr lang="en-US" altLang="en-US" sz="1000"/>
              <a:t>Folders</a:t>
            </a:r>
          </a:p>
          <a:p>
            <a:pPr algn="ctr"/>
            <a:r>
              <a:rPr lang="en-US" altLang="en-US" sz="1000" b="1">
                <a:solidFill>
                  <a:srgbClr val="FF0000"/>
                </a:solidFill>
              </a:rPr>
              <a:t>Station #3</a:t>
            </a:r>
          </a:p>
        </p:txBody>
      </p:sp>
      <p:sp>
        <p:nvSpPr>
          <p:cNvPr id="6228" name="TextBox 175"/>
          <p:cNvSpPr txBox="1">
            <a:spLocks noChangeArrowheads="1"/>
          </p:cNvSpPr>
          <p:nvPr/>
        </p:nvSpPr>
        <p:spPr bwMode="auto">
          <a:xfrm>
            <a:off x="6191250" y="5616575"/>
            <a:ext cx="887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/>
              <a:t>Class</a:t>
            </a:r>
          </a:p>
          <a:p>
            <a:pPr algn="ctr"/>
            <a:r>
              <a:rPr lang="en-US" altLang="en-US" sz="1000"/>
              <a:t>4’x8’</a:t>
            </a:r>
          </a:p>
          <a:p>
            <a:pPr algn="ctr"/>
            <a:r>
              <a:rPr lang="en-US" altLang="en-US" sz="1000"/>
              <a:t>Foam Board</a:t>
            </a:r>
          </a:p>
          <a:p>
            <a:pPr algn="ctr"/>
            <a:r>
              <a:rPr lang="en-US" altLang="en-US" sz="1000" b="1">
                <a:solidFill>
                  <a:srgbClr val="FF0000"/>
                </a:solidFill>
              </a:rPr>
              <a:t>Station #1</a:t>
            </a:r>
          </a:p>
        </p:txBody>
      </p:sp>
      <p:sp>
        <p:nvSpPr>
          <p:cNvPr id="6229" name="TextBox 28702"/>
          <p:cNvSpPr txBox="1">
            <a:spLocks noChangeArrowheads="1"/>
          </p:cNvSpPr>
          <p:nvPr/>
        </p:nvSpPr>
        <p:spPr bwMode="auto">
          <a:xfrm>
            <a:off x="7850188" y="3117850"/>
            <a:ext cx="454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/>
              <a:t>Start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491413" y="3281363"/>
            <a:ext cx="392112" cy="147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1" name="TextBox 34"/>
          <p:cNvSpPr txBox="1">
            <a:spLocks noChangeArrowheads="1"/>
          </p:cNvSpPr>
          <p:nvPr/>
        </p:nvSpPr>
        <p:spPr bwMode="auto">
          <a:xfrm>
            <a:off x="7054850" y="242888"/>
            <a:ext cx="19780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300000"/>
              </a:lnSpc>
            </a:pPr>
            <a:r>
              <a:rPr lang="en-US" altLang="en-US" sz="800" b="1" u="sng"/>
              <a:t>KEY:</a:t>
            </a:r>
          </a:p>
          <a:p>
            <a:pPr>
              <a:lnSpc>
                <a:spcPct val="300000"/>
              </a:lnSpc>
            </a:pPr>
            <a:r>
              <a:rPr lang="en-US" altLang="en-US" sz="800"/>
              <a:t>(12) Tarps</a:t>
            </a:r>
          </a:p>
          <a:p>
            <a:pPr>
              <a:lnSpc>
                <a:spcPct val="300000"/>
              </a:lnSpc>
            </a:pPr>
            <a:r>
              <a:rPr lang="en-US" altLang="en-US" sz="800"/>
              <a:t>(8) Banana Boxes</a:t>
            </a:r>
          </a:p>
          <a:p>
            <a:pPr>
              <a:lnSpc>
                <a:spcPct val="300000"/>
              </a:lnSpc>
            </a:pPr>
            <a:r>
              <a:rPr lang="en-US" altLang="en-US" sz="800"/>
              <a:t>(3) Home Depot buckets + (6) Chamois</a:t>
            </a:r>
          </a:p>
          <a:p>
            <a:pPr>
              <a:lnSpc>
                <a:spcPct val="300000"/>
              </a:lnSpc>
            </a:pPr>
            <a:r>
              <a:rPr lang="en-US" altLang="en-US" sz="800"/>
              <a:t>(14) Art Boxes</a:t>
            </a:r>
          </a:p>
        </p:txBody>
      </p:sp>
      <p:graphicFrame>
        <p:nvGraphicFramePr>
          <p:cNvPr id="42" name="Diagram 4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jackson-pol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 rot="19140000">
            <a:off x="1377950" y="2198688"/>
            <a:ext cx="6697663" cy="1204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Jackson Pollock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 rot="19140000">
            <a:off x="2684463" y="3859213"/>
            <a:ext cx="6510337" cy="8588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000" b="1"/>
              <a:t>Action Painting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sz="2000" b="1"/>
              <a:t>Abstract Expressionism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BY: Teri  ALLART</a:t>
            </a:r>
          </a:p>
        </p:txBody>
      </p:sp>
      <p:pic>
        <p:nvPicPr>
          <p:cNvPr id="7173" name="Picture 5" descr="mh_jacksonpolloc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3320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763000" cy="17033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0" i="1" u="sng" dirty="0" smtClean="0">
                <a:latin typeface="+mj-lt"/>
                <a:cs typeface="Arial" pitchFamily="34" charset="0"/>
              </a:rPr>
              <a:t>Most paintings we see have…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0" dirty="0">
              <a:latin typeface="+mj-lt"/>
              <a:cs typeface="Arial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0" dirty="0">
                <a:latin typeface="+mj-lt"/>
                <a:cs typeface="Arial" pitchFamily="34" charset="0"/>
              </a:rPr>
              <a:t>p</a:t>
            </a:r>
            <a:r>
              <a:rPr lang="en-US" sz="2400" b="0" dirty="0" smtClean="0">
                <a:latin typeface="+mj-lt"/>
                <a:cs typeface="Arial" pitchFamily="34" charset="0"/>
              </a:rPr>
              <a:t>eople</a:t>
            </a:r>
            <a:r>
              <a:rPr lang="en-US" sz="2400" b="0" dirty="0">
                <a:latin typeface="+mj-lt"/>
                <a:cs typeface="Arial" pitchFamily="34" charset="0"/>
              </a:rPr>
              <a:t>,</a:t>
            </a:r>
            <a:r>
              <a:rPr lang="en-US" sz="2400" b="0" dirty="0" smtClean="0">
                <a:latin typeface="+mj-lt"/>
                <a:cs typeface="Arial" pitchFamily="34" charset="0"/>
              </a:rPr>
              <a:t> buildings, animals or other objects we recognize in them.</a:t>
            </a:r>
          </a:p>
        </p:txBody>
      </p:sp>
      <p:pic>
        <p:nvPicPr>
          <p:cNvPr id="8195" name="Picture 5" descr="tom-thomson-the-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286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Varley_Gall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89500"/>
            <a:ext cx="23558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60588"/>
            <a:ext cx="1828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la-prominade-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94025"/>
            <a:ext cx="27432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 descr="864000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11700"/>
            <a:ext cx="25908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1025" y="2209800"/>
            <a:ext cx="2619375" cy="259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07963" y="152400"/>
            <a:ext cx="3602037" cy="2362200"/>
          </a:xfrm>
        </p:spPr>
        <p:txBody>
          <a:bodyPr/>
          <a:lstStyle/>
          <a:p>
            <a:pPr marL="0" indent="0" algn="ctr" eaLnBrk="1" hangingPunct="1"/>
            <a: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We’re going to learn about an American artist named…</a:t>
            </a:r>
            <a:endParaRPr lang="en-US" altLang="en-US" sz="9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/>
            <a:r>
              <a:rPr lang="en-US" altLang="en-US" sz="32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Jackson Pollock</a:t>
            </a:r>
          </a:p>
          <a:p>
            <a:pPr marL="0" indent="0" algn="ctr" eaLnBrk="1" hangingPunct="1"/>
            <a:r>
              <a:rPr lang="en-US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whose paintings looked more like this when he was done.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361238" y="39688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Galaxy, 1947 </a:t>
            </a:r>
          </a:p>
        </p:txBody>
      </p:sp>
      <p:pic>
        <p:nvPicPr>
          <p:cNvPr id="9221" name="Picture 7" descr="jackson_pollock_galax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381000"/>
            <a:ext cx="4876800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76200" y="5267325"/>
            <a:ext cx="38100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charset="0"/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latin typeface="Arial" charset="0"/>
                <a:cs typeface="Arial" charset="0"/>
              </a:rPr>
              <a:t>This style is called…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50" dirty="0" smtClean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“Abstract Expressionism” </a:t>
            </a:r>
            <a:r>
              <a:rPr lang="en-US" altLang="en-US" sz="1800" dirty="0" smtClean="0">
                <a:latin typeface="Arial" charset="0"/>
                <a:cs typeface="Arial" charset="0"/>
              </a:rPr>
              <a:t>because you can’t see anything  or anyone clearly.</a:t>
            </a:r>
          </a:p>
        </p:txBody>
      </p:sp>
      <p:sp>
        <p:nvSpPr>
          <p:cNvPr id="9223" name="AutoShape 7" descr="data:image/jpeg;base64,/9j/4AAQSkZJRgABAQAAAQABAAD/2wCEAAkGBwgHBgkIBwgKCgkLDRYPDQwMDRsUFRAWIB0iIiAdHx8kKDQsJCYxJx8fLT0tMTU3Ojo6Iys/RD84QzQ5OjcBCgoKDQwNGg8PGjclHyU3Nzc3Nzc3Nzc3Nzc3Nzc3Nzc3Nzc3Nzc3Nzc3Nzc3Nzc3Nzc3Nzc3Nzc3Nzc3Nzc3N//AABEIALoAugMBIgACEQEDEQH/xAAcAAAABwEBAAAAAAAAAAAAAAAAAQIDBAUGBwj/xAA5EAACAQMDAgUBBgUEAgMBAAABAgMABBEFEiExQQYTIlFhcQcUMoGRoSNCUsHRFSSx4TPwQ2JyFv/EABQBAQAAAAAAAAAAAAAAAAAAAAD/xAAUEQEAAAAAAAAAAAAAAAAAAAAA/9oADAMBAAIRAxEAPwDp9Fioum38V7CrxsGBHBqbjmgAFLUUQFOKKAAUrpRgUzdRM6HDEHHagWZlUZJGKalv4I1yXGe2DWD8QzajDeeTFK5U9qTYRX8xBkZvbNBrLvW1UHaPzNVp1lSScnrzim1tAVxIRn65pYsIhwZTsYcqKCHd64wRiiPtx1I6VDtdZUnMm4fJq4bTLQhgR+L5opdIsSWIjGXGPgUGd1rXovKZVOeOlZOWTzWLOB74FbbUdGgtYCyQqw5yT1FZdvu91OYVZYpf5UkUc/Sgp2kDnC4B9sUoWckqE7uaebS7lZ8gZ/8AzWr0HRZXjBmQY+lBhBpMzOeD+lWumaROjq34RXTYPDKEbgo/SnX0N0XhF49hQYWWyY43AEjvU62bybU7uMVcXWnuH9SGibTw9uVC8mgxOszC4JVX69qxd7atHMSpzzW/1bQZopTJEpNZbUNNuBk7SDmgiWdqZ48Bhkj2qYNEkwP4i/pUKG5ntWA8vd2q2XVjtH8E9Pag2P2R3k0+nFJWJ2HaMntXT1HArjX2SajGjtbNwetdmj9S5/SgMCnAKICnBQEPmmbmdI1PPNC8m8qPPGe1Z5rsyyFSwPY47UBXCpLcFioZz3pYhZ0wML8AVLt4IyNw6+9ShEqLx1oKV41iIxkn/ijAPJOOvtU1oRktjk9qizcNtHAoGpOOvelpIMYOBjoM0xeyrsJB5HtUVn/jYHJ6UFo7xlDuUH3BrP65oVvqcTKm2NxyCFHX49qs423nDZAx+lEytuVowD75FBkLO9bSb2Ky1hMLkBZWOcj610ayhjESPHgqRkYPUVWXemWeqWRgvIxIp5+R8iofhsS+Hrn/AEq+maWylb/azHnYf6G9qDcQ42CnMCmIwysOPSakYoI9xaRyocjrVPdWot24BArQDrTN1bidcEUGVvIgye5qhvdPUqSVBNbSXS5MenBHtUC50iaRSuyg5dqVlAkhBUDHtULbb+371p/EGg3KOxUcmsudGv8AJ9P7UFV4JvZLbX7dUJw5xXpCwJa2Rm6kVxb7LPDJubldQmHC/gGP3rt8MexABQOKKRcS+RGXYgKB1JxzSpnEMLyMcKgyT2rmPizxR96uPIWVfKQ5CL0PyTQXWteII5GwHUKq8ktxmmNLvFuNskYO7PQZwR9Kw11fh4PLZsvKdxA754AwKuNFuRFdB4ZWkUH1ErtCgf5Of0oOjWrZQd2qXsO3Jqk07UluXBTleufmrgXKu2ARn60DVwfQ306VUXW4DKk9DV5LgRsScDpVLeTRwQk5HJ7/AOKCmneQ5JXI70yLiWOUOycqf5uM/NPmeRj6VVFGclmxmozrCwPn3yJ/9eaC0inSQ84GR6h7VIt5QxK4UknGcn8qp7AxM/l2771xksanajeIYRbacN902BkjhPk0FpDsB2J65AOVHP5k0m+iSaJo5gPKOM88g+4+aoYrwaYqW8W6S6k5bJzj3Jq4lRJ4kkkUySN/Ke/5UF/ocjvZLHMQzxend13DsasjWb0GV7S5MFxB5SSHCFWyAfY1pM9qBNGDREZoKlArFFsHsKVQoItxZRTjDoD84qH/AKFa/wBP7VbUMGgznhbSl0rTo4QoGAB0q+WiC4GKUBQUH2gXclj4O1O5hbbIkXpPySBXm/7/ACl2Z23sx5Zua9GfaRCZ/A2rooywh3foQa8zng8UFqdQkbEgY+b2buKl6drEnmrHK7eXwMKcVQZIHBxS4XKuD80HW9D1aOG3J3Z6DGeAcVfWeqhmy5Crjn1VyrS9QV8xltvQAVqklh8tXkJdAAFUdye360GwuteHpCEu59MaHv8AJ+Kqr7WIbJ0N2z3Woy8RQIMnP0FURuLjzfIssSahKOSx9MSf1E9hTVvcfdEnTRmV5UyLzWJxwD/SnsPgc0Ei/k1KSTzdTuFsAfUII2DSY+ewpMKWLMQ6SzP0LSuQP0FUMl48shezR5UBwbq4P4j3xS47m083zb6SSWQ8kB9oH0A5oNxp5t7eMvGsKjoV8wnNOxapp9nA906L5yFh5cZzvPbFU+hX+mXLIlvp5lbPqPklyauL6606BHL2yWzJztaDYQP0oK/RkkCvf6kzGacl2LfJ/CP+K1cFwLazEsg/iNyB2Ue1UVzi4srWZPUIJw8g/qVuP2yKtp7aPUrob8/do02kDuaCHDd38+pGdDm2H/xg/uK6BbzJcQpKh9LD9657c6xZaQyQ74kjHC5Pb4rSeGNXtr3027q8ZUtgN3oNFijpIYdqPIoATxUaS52HgGn3PFRXTc1AcV0zvtCmpXNIiiVBnHNOYoG6Ao6MUDN/bC8sLm2YArLE6HPyCK8m3ELwyukgIZCVIPUEcV66HUYrz59rGiHS/FN1LsK214PPjIHVj+Ifrz+dBgz+GgMZIoP8cUmgn2EgSXg4/wA1ore+eILznyz6ACOvvWSRiDkGpcUzqQwJPzmg1hdWJsIpdqyHzL6dfxEe39hUa81NLtFQps0m1IWG1U4Dkd2PfPc1WNMwtZETq5yx96eSFI5bdJQDFDGJnA7nsP1oJt4zzlJ9VlMMe0eVbR8bV/sKfstR0q1jDRRxK57tHv8A1NUFzJJeTmViSc1b6Tp9gHQanN5I7E8DNBdWl3NPPDcWU+3nIAj2/wDBrb2VzFrtjPpesKql1wknsSOo+eK53e3aaQzG2mR0IHSqyXxXcGUNGcEHI5oOk6Ih027n0yZlcp6Vbn1D3pHjXXovD1q0cR/3MyZVc9M8c1TaNrttq97bTtlbkpslRe+B1/al/aNon3qRdbjuAts0SoAwyA4GOvz/AG+aDL6frmqWU0V1tSM3BIa68kSsF74UkfHcVu/A1tJY3D6mJ1ljuPUx2BAG6NwOKxuh39s8BsLtIDGxBczH9cEc10nTZIEsI47UxmEAKNibUA9h+VBt42SVFkjO4MM/SlHiqzRp9uIt3DdM1bstA0OTSwgHNBUxzSqAUKFDFAijFFRigMVk/tN8Orr/AIamMak3loDNCV6sB+JfzH7gVrKAxmg8hyJ6iAD+dN10/wC07wZcWGryXumWjyWVxmTES58tv5lx+4+tc5mgeE7ZUaNv6XBBoGU61Y28O4ZABPzVevDVbaQ2W8rGe4zQOKjMpUAbjjBqxurXy7d3YYZmRM/AUf3NFsMciekYPJFM6nekhY1zgdRmgYjVY8sxwBSjLDeALKzLEvJZBlm+lVVxM8pCds9PetBoSQRxEyskXGCTycUGf1BY2CzWqGOJiUCNLufI6kjtnP0qJitVqemabb2stwvmMNpEQk4A/wA1nEhGzec89qBywuXtpVliJVlOQa634L8Sw6hZi1uYgc8MjcgjNci2E4CjGfetJol5HYBAq+vcNzfFB1mXwf4cnY3C6XbiTPVQVH5gHFT00uGIKsMHlqvRQeBUTw1qcN5EJQeSAGANQPE2sap4Yv45bkLJpk77Y5QeUOM7WFBq40VNpXAK9h2q4U7lVvcZrJaNr1rq0ZMDjcOnzWns232yk9elA/QoUKAUKFCgRQFCgKA6Jzsjdh/KCaMUYA5z0PUUHnfX/tA8QX1zNbi78q3LkbEQA4z79aytxdz3bYuJXkx0LHOKs/GWnSaR4ov7OQY2TsQfcHkH9CKppCqg+9AkxsDkDIqdYOIpVY52k4J9qi2bFiQ/IAz0q4traAtzknAwPzoLONULLIobHOGxUK9sZJDv2vhjwOOamoy8KW49ganOBKy4PGw/UfX/AKoMvNYPAxDJubHO3nn2o7WK5DFwNnszLxWmGPwIiBeMnHX/AN5p1o0dclBwcZzyKDGzC4umBndmUHjPelsg2k9hV1qCxAnAFVdzEywkngE4oIUYeZ12LwOpxU2OLaQAwzUCKRrfcBk5ppppWYZkYH4FBs9A1r/S7rCScY554rpet6V//ZeG4UeQqGxKhX3xXMfCOg20zi81VpfKU58oAAOfY12yweL7pAbRQImTCIowFFBxmxh1LwdrsEd5u+7yNhZQPS3b9fiu7aWweyjI6Hmsnr9vBqe/SrwAfeEPlyDqkg5Uj56VovDYZNJt45T/ABFQAj5wKC1oUKFAKa84UqVtqGoBIzQTRShQFMXl7b2EJluXCr2HdvoO9BIqo1XX7WxjYgrIyg5IPC/WsZ4m8csgdIvQq87FPJ+p/tXNtV8QXd87+a52n+VeAKCx+0a+tNevVvID/ulAjdwMKwHQfl71h5lb+YcjqPapc1yzPz703cSBrzax2A4AYdqBuzkNu/mMhKFSucVYR3LAKQ2dvIPx71JtHufuptZ4UdB6Yzjgnrwfyqu1Mv8AeWwgTbgbQMAUEyKfcBjhu2KvrWQi3YyqTge9ZSznDSjPGK0kLBrTIJAHegkRzrkM23vwD0qFeXhkc46Z61ELlUYDqWz16Co/mlmxkmgmIxmcAc/3pOpPu2wr0T1N9aVbjy1eb+kcfU9Kj+TI3L9Sck+9BCdfbpS7dFWUbl3DimpbuINtjQt8npT1rco0iM0Esn9SKpAJ7UHQtF1HTlshDteZgQdkaFiPrWtH3oafHaPdi2kuhi3ht29aDuWPwOf2rM+Bob6yivFtLLyUuFV4WuBkhu6kHnFanRbGZNaW51AAMqlUGPTEuSQo96Bdt4Tt7GS2uoGkE4X+IzOWLt7kmqjxp4gm0O/09IyxBhdmEZ6+oc1up3DIWGOD29q5X9rymDXdJnzhTbSD9G/7oNHo3j6G5Rcz8kdW55+R2rTQeJIioaWMlP64juFeaBdur71Yqw6MKt9N8U39rjMrEDoVP9qD0WupWt5xBOhz84NOeSfY1xzTfE8V4AZApfqWjbY4/Kr0a02Bi9lx9B/mg6Brms2+j2xklO6U/wDjj7n/AKrkXiTxRPeTswfdIeCc42j2AqJ4m8Qz6hNI8khMjNyfb4A7CslLJ5b53lmJ6mgdu7mR3y5+oqslnJJormYlzzmo5bNAbOSaO4bc4PfFNk0cpy35CgttI1uaxhMLKJI85UH+U/FMT3Yu5zv9Akbk44Wq9OtHk9R9KCw1CzNlMUXOV7+/zU7TL/8Ah+U2TxSJXe/smbOZLYKC3coen6EYqqG6N8qSDQW7kl+OBQRMDdiocU5P4jVhbSKwA4xQS1jEluUzjcR+1OyQs67VGRjke1I/CBtxgUszEDhv0oIL2aphWCEHpjtR8RbdhIbr6RTjyb5OMcmp9npc1+A0TIcfyjrQP6RreqQXAEEjNz35rcaVcalqs4kmmf8AEMewrG2YjsGImB8zPTpWp8O3kpZvKUYA42ng0HQVt3Ft5ZIJPfNcu+3T0DSCAQdko/da32leI7a6YR7l44z81yD7X9cj1XxEttA++GzTZlem49aDCA8n5oK5U4FJBwaLPNBJjlO8N0b3Xipn+oXfab/39Krc4FJ3n3oLuG78wpJLyxJ69KrZ5M3BIbPNI8wqxGTTJPrzQKlPrNIo360mgOgxyaIUKADilCk0oUF74WYSX6Wr/huYnhyex6j9xUC9ieC4ZGXoSKZtZpIZUeJtrxkOh9iKvbxoNThN4jKrsMvHnlW70FGq1JjkKAY602Ewc9qdVVPTrQSo7sD8f505JcDGdwNQHUjpzTeD3FBNFxkZ/mHSpUF/JbsHjkMbg5GKqAHPSrPSNKa6uF8+YxRE4Yr1+goLGXWvvYAuwC3YqOa0PhbWLWxUySMCMY2vTb+EdGiePdc3b5GWUsOP2rOeJpNNtpBY6ZGFEZzLIWyS3tmgt9f8TW1rIIdCt0STcx8zGdo+PmsBK5klZ2YsWySSetOs59Up61GFARou9HRUCj0pPFKf8RpNA5N/5KRmgTkkmioAeaKjzRUBiioUKAUqioUC1OOaUfSSUz7nmmxTqYYfTrQOxy5p5JDmoX4HPt2p1XoJe4mgWqN5tEZKCUkqqelTrG7eS7XsikYUVS+ZTiXMiH+GcN7+1Bpdc8Qyq7W1u2JMYZ/6f+6zDvuJzn5J70THHXknkn3NNM1Apn3DBpqhQoBRUKFAKFA0VAdA0VGaAqFChQChQoUAoxRUYoBS4zh+aR3oz+IUEmVAyHH4l6fIqPk1LTotRP6vrQChQoUBjJ6U4vpooe9GelAlm4xTdKbrSaAUVChQChQoUANFRmioP//Z"/>
          <p:cNvSpPr>
            <a:spLocks noChangeAspect="1" noChangeArrowheads="1"/>
          </p:cNvSpPr>
          <p:nvPr/>
        </p:nvSpPr>
        <p:spPr bwMode="auto">
          <a:xfrm>
            <a:off x="207963" y="-846138"/>
            <a:ext cx="1771650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pic>
        <p:nvPicPr>
          <p:cNvPr id="9224" name="Picture 9" descr="http://www.biography.com/imported/images/Biography/Images/Profiles/P/Jackson-Pollock-9443818-1-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33625"/>
            <a:ext cx="2390775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365125"/>
            <a:ext cx="5791200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Jackson  </a:t>
            </a:r>
            <a:r>
              <a:rPr lang="en-US" b="1" dirty="0" err="1" smtClean="0">
                <a:solidFill>
                  <a:srgbClr val="00B0F0"/>
                </a:solidFill>
              </a:rPr>
              <a:t>POLLOCk’s</a:t>
            </a:r>
            <a:r>
              <a:rPr lang="en-US" b="1" dirty="0" smtClean="0">
                <a:solidFill>
                  <a:srgbClr val="00B0F0"/>
                </a:solidFill>
              </a:rPr>
              <a:t>  STYLE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257800"/>
            <a:ext cx="8305800" cy="1676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 was nicknamed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Jackson</a:t>
            </a:r>
            <a:r>
              <a:rPr lang="en-US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the active way he moved around his art while painting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splattered, dripped and poured paint all over his canvas that was spread out on the floor of his barn!</a:t>
            </a:r>
            <a:r>
              <a:rPr lang="en-US" altLang="en-US" sz="1800" dirty="0">
                <a:latin typeface="Arial" charset="0"/>
              </a:rPr>
              <a:t> He used </a:t>
            </a:r>
            <a:r>
              <a:rPr lang="en-US" altLang="en-US" sz="1800" dirty="0" smtClean="0">
                <a:latin typeface="Arial" charset="0"/>
              </a:rPr>
              <a:t>sticks, old hardened </a:t>
            </a:r>
            <a:r>
              <a:rPr lang="en-US" altLang="en-US" sz="1800" dirty="0">
                <a:latin typeface="Arial" charset="0"/>
              </a:rPr>
              <a:t>brushes</a:t>
            </a:r>
            <a:r>
              <a:rPr lang="en-US" altLang="en-US" sz="1800" dirty="0" smtClean="0">
                <a:latin typeface="Arial" charset="0"/>
              </a:rPr>
              <a:t>, </a:t>
            </a:r>
            <a:r>
              <a:rPr lang="en-US" altLang="en-US" sz="1800" dirty="0">
                <a:latin typeface="Arial" charset="0"/>
              </a:rPr>
              <a:t>sand, </a:t>
            </a:r>
            <a:r>
              <a:rPr lang="en-US" altLang="en-US" sz="1800" dirty="0" smtClean="0">
                <a:latin typeface="Arial" charset="0"/>
              </a:rPr>
              <a:t>and </a:t>
            </a:r>
            <a:r>
              <a:rPr lang="en-US" altLang="en-US" sz="1800" dirty="0">
                <a:latin typeface="Arial" charset="0"/>
              </a:rPr>
              <a:t>string to build up </a:t>
            </a:r>
            <a:r>
              <a:rPr lang="en-US" altLang="en-US" sz="1800" dirty="0" smtClean="0">
                <a:latin typeface="Arial" charset="0"/>
              </a:rPr>
              <a:t>layers of </a:t>
            </a:r>
            <a:r>
              <a:rPr lang="en-US" altLang="en-US" sz="1800" dirty="0">
                <a:latin typeface="Arial" charset="0"/>
              </a:rPr>
              <a:t>color.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b="0" dirty="0">
              <a:latin typeface="+mj-lt"/>
              <a:cs typeface="David" pitchFamily="34" charset="-79"/>
            </a:endParaRPr>
          </a:p>
        </p:txBody>
      </p:sp>
      <p:pic>
        <p:nvPicPr>
          <p:cNvPr id="10244" name="Picture 4" descr="jackson_pollock_in_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75"/>
            <a:ext cx="3167063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http://images.huffingtonpost.com/2013-11-04-Fig_Post_Photo_Pollock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515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966788" y="5334000"/>
            <a:ext cx="7034212" cy="1219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You can’t recognize any objects in Pollock’s paintings like a person, tree or animal.</a:t>
            </a:r>
          </a:p>
        </p:txBody>
      </p:sp>
      <p:pic>
        <p:nvPicPr>
          <p:cNvPr id="11267" name="Picture 4" descr="fra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73050"/>
            <a:ext cx="7634288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5400" y="-34925"/>
            <a:ext cx="17462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Arial" panose="020B0604020202020204" pitchFamily="34" charset="0"/>
              </a:rPr>
              <a:t>Convergence, 1952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g001b_pollock_blue-p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6600"/>
            <a:ext cx="883285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52400" y="242888"/>
            <a:ext cx="18621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latin typeface="Arial" panose="020B0604020202020204" pitchFamily="34" charset="0"/>
              </a:rPr>
              <a:t>Blue Poles, 1952 </a:t>
            </a:r>
          </a:p>
        </p:txBody>
      </p:sp>
      <p:sp>
        <p:nvSpPr>
          <p:cNvPr id="12292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39725" y="5257800"/>
            <a:ext cx="8458200" cy="1704975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Jackson painted how he felt inside, not what he saw around him.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He wanted people to see and feel the energy he felt while he was painting.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edia1.s-nbcnews.com/j/msnbc/Components/Slideshows/_production/ss_050426_nyc/ss_050426_nyc_moma.grid-10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232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54038" y="5332413"/>
            <a:ext cx="827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/>
              <a:t>Jackson Pollock’s paintings are filled with a lot of movement and energy.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/>
              <a:t>They are bigger than a king size bed!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57200" y="474663"/>
            <a:ext cx="1965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Autumn Rhythm, 1950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750050" y="914400"/>
            <a:ext cx="2074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Echo: Number 25, 1951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325"/>
            <a:ext cx="5257800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</a:rPr>
              <a:t>Art  AMBASSADOR  Project: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5334000"/>
            <a:ext cx="8737600" cy="12192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ONLY ONE  RULE:</a:t>
            </a:r>
            <a:r>
              <a:rPr lang="en-US" sz="2800" b="0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  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0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NEVER touch your paper with any of your art tools!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u="sng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875" y="723900"/>
            <a:ext cx="9144000" cy="2857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4341" name="Picture 5" descr="for-arts-sak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1075"/>
            <a:ext cx="2133600" cy="2441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2" descr="https://encrypted-tbn2.gstatic.com/images?q=tbn:ANd9GcTkvtkK8nW1iqC37ATOQY1iX0Y77yHUWOkeqkrP-2TVTW6ZKiWy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981075"/>
            <a:ext cx="2270125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4" descr="https://encrypted-tbn0.gstatic.com/images?q=tbn:ANd9GcSnMkp1NqzjRjd3ShVZnNNbO8yIxQHxh31LaiLlbZk33sCs9u0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5200"/>
            <a:ext cx="190500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6" descr="https://encrypted-tbn1.gstatic.com/images?q=tbn:ANd9GcSq8hbEtHs-HNTc393vu2uQfem-j_wz0uieguVwUI0HARb2lupb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81075"/>
            <a:ext cx="2246313" cy="244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Box 2"/>
          <p:cNvSpPr txBox="1">
            <a:spLocks noChangeArrowheads="1"/>
          </p:cNvSpPr>
          <p:nvPr/>
        </p:nvSpPr>
        <p:spPr bwMode="auto">
          <a:xfrm>
            <a:off x="304800" y="3733800"/>
            <a:ext cx="841851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To create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800" u="sng">
                <a:solidFill>
                  <a:srgbClr val="FF0000"/>
                </a:solidFill>
                <a:latin typeface="Arial" panose="020B0604020202020204" pitchFamily="34" charset="0"/>
              </a:rPr>
              <a:t>Action Paintings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” </a:t>
            </a:r>
            <a:r>
              <a:rPr lang="en-US" altLang="en-US" sz="2800" b="0">
                <a:latin typeface="Arial" panose="020B0604020202020204" pitchFamily="34" charset="0"/>
              </a:rPr>
              <a:t>when you let your feelings come out and paint like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Arial" panose="020B0604020202020204" pitchFamily="34" charset="0"/>
              </a:rPr>
              <a:t> JACKSON POLLOCK !</a:t>
            </a:r>
          </a:p>
        </p:txBody>
      </p:sp>
      <p:sp>
        <p:nvSpPr>
          <p:cNvPr id="14346" name="TextBox 3"/>
          <p:cNvSpPr txBox="1">
            <a:spLocks noChangeArrowheads="1"/>
          </p:cNvSpPr>
          <p:nvPr/>
        </p:nvSpPr>
        <p:spPr bwMode="auto">
          <a:xfrm>
            <a:off x="312738" y="6400800"/>
            <a:ext cx="84899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We will get into (3) groups (approximately  7 students);  one group to each station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5051</TotalTime>
  <Words>447</Words>
  <Application>Microsoft Office PowerPoint</Application>
  <PresentationFormat>On-screen Show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Aharoni</vt:lpstr>
      <vt:lpstr>Arial</vt:lpstr>
      <vt:lpstr>Arial Black</vt:lpstr>
      <vt:lpstr>Arial Narrow</vt:lpstr>
      <vt:lpstr>Berlin Sans FB Demi</vt:lpstr>
      <vt:lpstr>David</vt:lpstr>
      <vt:lpstr>Franklin Gothic Book</vt:lpstr>
      <vt:lpstr>Franklin Gothic Medium</vt:lpstr>
      <vt:lpstr>Tunga</vt:lpstr>
      <vt:lpstr>Wingdings</vt:lpstr>
      <vt:lpstr>Angles</vt:lpstr>
      <vt:lpstr>PowerPoint Presentation</vt:lpstr>
      <vt:lpstr>Jackson Pollock</vt:lpstr>
      <vt:lpstr>PowerPoint Presentation</vt:lpstr>
      <vt:lpstr>PowerPoint Presentation</vt:lpstr>
      <vt:lpstr>Jackson  POLLOCk’s  STYLE   </vt:lpstr>
      <vt:lpstr>PowerPoint Presentation</vt:lpstr>
      <vt:lpstr>PowerPoint Presentation</vt:lpstr>
      <vt:lpstr>PowerPoint Presentation</vt:lpstr>
      <vt:lpstr>Art  AMBASSADOR  Project: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Pollock</dc:title>
  <dc:creator>Teri Allart</dc:creator>
  <cp:lastModifiedBy>Terita Allart</cp:lastModifiedBy>
  <cp:revision>265</cp:revision>
  <cp:lastPrinted>2015-03-16T19:17:50Z</cp:lastPrinted>
  <dcterms:created xsi:type="dcterms:W3CDTF">2010-04-07T14:51:59Z</dcterms:created>
  <dcterms:modified xsi:type="dcterms:W3CDTF">2016-02-07T18:02:10Z</dcterms:modified>
</cp:coreProperties>
</file>